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4"/>
  </p:notesMasterIdLst>
  <p:sldIdLst>
    <p:sldId id="256" r:id="rId4"/>
    <p:sldId id="257" r:id="rId5"/>
    <p:sldId id="259" r:id="rId6"/>
    <p:sldId id="260" r:id="rId7"/>
    <p:sldId id="258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236"/>
    <a:srgbClr val="221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62"/>
    <p:restoredTop sz="96918"/>
  </p:normalViewPr>
  <p:slideViewPr>
    <p:cSldViewPr snapToGrid="0" snapToObjects="1">
      <p:cViewPr>
        <p:scale>
          <a:sx n="79" d="100"/>
          <a:sy n="79" d="100"/>
        </p:scale>
        <p:origin x="372" y="-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6B75-5353-4C45-9B3D-D34E1B654833}" type="datetimeFigureOut">
              <a:rPr lang="en-US" smtClean="0"/>
              <a:t>04/06/2023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67C49-6A43-47AC-BC9E-762BF1C43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785"/>
            <a:ext cx="12191998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5" y="509174"/>
            <a:ext cx="5950906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EVENT TITLE HERE</a:t>
            </a:r>
          </a:p>
        </p:txBody>
      </p:sp>
    </p:spTree>
    <p:extLst>
      <p:ext uri="{BB962C8B-B14F-4D97-AF65-F5344CB8AC3E}">
        <p14:creationId xmlns:p14="http://schemas.microsoft.com/office/powerpoint/2010/main" val="406263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08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643" b="4861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042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79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83480C8-17B5-5D46-AD49-6F180A09E1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92000" cy="68544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EABC341-2964-424E-B4D9-43C255CAE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734" y="509174"/>
            <a:ext cx="7090775" cy="1632777"/>
          </a:xfrm>
        </p:spPr>
        <p:txBody>
          <a:bodyPr lIns="0" tIns="0" rIns="0" bIns="0" anchor="t">
            <a:noAutofit/>
          </a:bodyPr>
          <a:lstStyle>
            <a:lvl1pPr>
              <a:defRPr sz="5200">
                <a:solidFill>
                  <a:srgbClr val="221E1F"/>
                </a:solidFill>
              </a:defRPr>
            </a:lvl1pPr>
          </a:lstStyle>
          <a:p>
            <a:r>
              <a:rPr lang="fr-FR" dirty="0"/>
              <a:t>Place </a:t>
            </a:r>
            <a:r>
              <a:rPr lang="fr-FR" dirty="0" err="1"/>
              <a:t>title</a:t>
            </a:r>
            <a:r>
              <a:rPr lang="fr-FR" dirty="0"/>
              <a:t> </a:t>
            </a:r>
            <a:r>
              <a:rPr lang="fr-FR" dirty="0" err="1"/>
              <a:t>here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34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22D313-6787-9945-984B-4CA45131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F4927A-D18A-F14B-BEFB-64AFCDD78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3147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9" r:id="rId3"/>
    <p:sldLayoutId id="2147483657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C77EB9C-BEFC-C346-ADAB-F7FE66D75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8" y="317326"/>
            <a:ext cx="6759433" cy="1632777"/>
          </a:xfrm>
        </p:spPr>
        <p:txBody>
          <a:bodyPr/>
          <a:lstStyle/>
          <a:p>
            <a:r>
              <a:rPr lang="en-US" sz="2800" b="1" i="0" u="none" strike="noStrike" dirty="0">
                <a:solidFill>
                  <a:srgbClr val="006233"/>
                </a:solidFill>
                <a:effectLst/>
              </a:rPr>
              <a:t>Webinar | </a:t>
            </a:r>
            <a:r>
              <a:rPr lang="en-US" sz="2800" dirty="0">
                <a:solidFill>
                  <a:srgbClr val="006233"/>
                </a:solidFill>
              </a:rPr>
              <a:t>Women Leading the Green Transition: Supportive Policies for Addressing Environmental Challenges</a:t>
            </a:r>
            <a:br>
              <a:rPr lang="en-US" sz="2800" b="1" i="0" u="none" strike="noStrike" dirty="0">
                <a:solidFill>
                  <a:srgbClr val="006233"/>
                </a:solidFill>
                <a:effectLst/>
              </a:rPr>
            </a:br>
            <a:br>
              <a:rPr lang="en-US" sz="2800" b="1" i="0" u="none" strike="noStrike" dirty="0">
                <a:solidFill>
                  <a:srgbClr val="006233"/>
                </a:solidFill>
                <a:effectLst/>
              </a:rPr>
            </a:br>
            <a:r>
              <a:rPr lang="en-US" sz="1600" b="0" dirty="0">
                <a:solidFill>
                  <a:srgbClr val="006233"/>
                </a:solidFill>
              </a:rPr>
              <a:t>5</a:t>
            </a:r>
            <a:r>
              <a:rPr lang="en-US" sz="1600" b="0" i="0" u="none" strike="noStrike" baseline="30000" dirty="0">
                <a:solidFill>
                  <a:srgbClr val="006233"/>
                </a:solidFill>
                <a:effectLst/>
              </a:rPr>
              <a:t>th</a:t>
            </a:r>
            <a:r>
              <a:rPr lang="en-US" sz="1600" b="0" i="0" u="none" strike="noStrike" dirty="0">
                <a:solidFill>
                  <a:srgbClr val="006233"/>
                </a:solidFill>
                <a:effectLst/>
              </a:rPr>
              <a:t> June | 11h00 CET |Online event</a:t>
            </a:r>
            <a:endParaRPr lang="fr-FR" sz="2800" b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0380F2-B218-AC0F-CAF1-321AD7CED02F}"/>
              </a:ext>
            </a:extLst>
          </p:cNvPr>
          <p:cNvSpPr txBox="1">
            <a:spLocks/>
          </p:cNvSpPr>
          <p:nvPr/>
        </p:nvSpPr>
        <p:spPr>
          <a:xfrm>
            <a:off x="8582415" y="2341362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dirty="0">
                <a:solidFill>
                  <a:srgbClr val="337236"/>
                </a:solidFill>
              </a:rPr>
              <a:t>5 - 6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9204EB1-2BD7-6DEF-02AD-17B80BC1545B}"/>
              </a:ext>
            </a:extLst>
          </p:cNvPr>
          <p:cNvSpPr txBox="1">
            <a:spLocks/>
          </p:cNvSpPr>
          <p:nvPr/>
        </p:nvSpPr>
        <p:spPr>
          <a:xfrm>
            <a:off x="8582415" y="2854891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dirty="0">
                <a:solidFill>
                  <a:srgbClr val="337236"/>
                </a:solidFill>
              </a:rPr>
              <a:t>June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FCAA42A-C470-E1FD-F234-D12BE7D08101}"/>
              </a:ext>
            </a:extLst>
          </p:cNvPr>
          <p:cNvSpPr txBox="1">
            <a:spLocks/>
          </p:cNvSpPr>
          <p:nvPr/>
        </p:nvSpPr>
        <p:spPr>
          <a:xfrm>
            <a:off x="8582415" y="3376809"/>
            <a:ext cx="1043838" cy="385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b="1" kern="1200">
                <a:solidFill>
                  <a:srgbClr val="221E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fr-FR" sz="2400" b="0" dirty="0">
                <a:solidFill>
                  <a:srgbClr val="337236"/>
                </a:solidFill>
              </a:rPr>
              <a:t>23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E9F0316-B638-2E43-9658-CF1ABF57F956}"/>
              </a:ext>
            </a:extLst>
          </p:cNvPr>
          <p:cNvSpPr txBox="1"/>
          <p:nvPr/>
        </p:nvSpPr>
        <p:spPr>
          <a:xfrm>
            <a:off x="415941" y="2261938"/>
            <a:ext cx="5337159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2400" b="1" i="1" spc="50" dirty="0">
                <a:solidFill>
                  <a:srgbClr val="337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Women as Champions of Mediterranean’s Green Transition</a:t>
            </a:r>
            <a:endParaRPr lang="fr-FR" sz="2400" b="1" i="1" spc="50" dirty="0">
              <a:solidFill>
                <a:srgbClr val="3372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EDAF10-F09C-48F0-82C8-06C1358DF611}"/>
              </a:ext>
            </a:extLst>
          </p:cNvPr>
          <p:cNvSpPr txBox="1"/>
          <p:nvPr/>
        </p:nvSpPr>
        <p:spPr>
          <a:xfrm>
            <a:off x="3048828" y="324433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811DB9BF-79BE-8EEE-9A84-1F094FD24429}"/>
              </a:ext>
            </a:extLst>
          </p:cNvPr>
          <p:cNvSpPr txBox="1"/>
          <p:nvPr/>
        </p:nvSpPr>
        <p:spPr>
          <a:xfrm>
            <a:off x="1078156" y="3513866"/>
            <a:ext cx="3115851" cy="615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2000" b="1" spc="50" dirty="0">
                <a:solidFill>
                  <a:srgbClr val="337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Rouba Arja</a:t>
            </a:r>
          </a:p>
          <a:p>
            <a:pPr algn="ctr"/>
            <a:r>
              <a:rPr lang="fr-FR" sz="2000" b="1" spc="50" dirty="0">
                <a:solidFill>
                  <a:srgbClr val="337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UN-ESCWA</a:t>
            </a:r>
          </a:p>
        </p:txBody>
      </p:sp>
      <p:sp>
        <p:nvSpPr>
          <p:cNvPr id="20" name="ZoneTexte 9">
            <a:extLst>
              <a:ext uri="{FF2B5EF4-FFF2-40B4-BE49-F238E27FC236}">
                <a16:creationId xmlns:a16="http://schemas.microsoft.com/office/drawing/2014/main" id="{CA9BD21B-BFFD-114D-D287-1E625215A9F0}"/>
              </a:ext>
            </a:extLst>
          </p:cNvPr>
          <p:cNvSpPr txBox="1"/>
          <p:nvPr/>
        </p:nvSpPr>
        <p:spPr>
          <a:xfrm>
            <a:off x="153345" y="5414871"/>
            <a:ext cx="3115851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lang="fr-FR" sz="900" b="0" i="1" spc="50" dirty="0" err="1">
                <a:solidFill>
                  <a:srgbClr val="337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</a:t>
            </a:r>
            <a:r>
              <a:rPr lang="fr-FR" sz="900" b="0" i="1" spc="50" dirty="0">
                <a:solidFill>
                  <a:srgbClr val="3372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8FFE4D3-C099-25E9-86CE-FF4FB51C87A1}"/>
              </a:ext>
            </a:extLst>
          </p:cNvPr>
          <p:cNvSpPr txBox="1"/>
          <p:nvPr/>
        </p:nvSpPr>
        <p:spPr>
          <a:xfrm>
            <a:off x="3115851" y="3190785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C7E98F60-11A5-C0FC-96C8-4F1B65E8C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606" y="5776371"/>
            <a:ext cx="1884236" cy="62807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3AA3F63-C3F2-6284-CCE5-E8D6555A2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290244"/>
              </p:ext>
            </p:extLst>
          </p:nvPr>
        </p:nvGraphicFramePr>
        <p:xfrm>
          <a:off x="99979" y="5191870"/>
          <a:ext cx="269875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2698417" imgH="1441362" progId="Acrobat.Document.DC">
                  <p:embed/>
                </p:oleObj>
              </mc:Choice>
              <mc:Fallback>
                <p:oleObj name="Acrobat Document" r:id="rId3" imgW="2698417" imgH="144136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79" y="5191870"/>
                        <a:ext cx="2698750" cy="144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7358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E059-0C6A-B17D-A54A-96FF2976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4" y="509174"/>
            <a:ext cx="8980204" cy="163277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Pushing for the agenda of gender equality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A1307-F7E2-F147-524C-8E7CF75C39BB}"/>
              </a:ext>
            </a:extLst>
          </p:cNvPr>
          <p:cNvSpPr txBox="1"/>
          <p:nvPr/>
        </p:nvSpPr>
        <p:spPr>
          <a:xfrm>
            <a:off x="716438" y="1325562"/>
            <a:ext cx="1025312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women's engagement in the green transition requires addressing prerequisites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Diverse opportunities beyond traditional roles should be provided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women’s economic participation play a vital role in enabling women to participate in various green transition roles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training and financial resources is essential for empowering women as leaders in the green transition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13705-9D21-32B8-56E3-464967BCABA6}"/>
              </a:ext>
            </a:extLst>
          </p:cNvPr>
          <p:cNvSpPr txBox="1"/>
          <p:nvPr/>
        </p:nvSpPr>
        <p:spPr>
          <a:xfrm>
            <a:off x="1774596" y="4143713"/>
            <a:ext cx="6094428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 us strive for a future where women play a significant role in driving sustainable and inclusive green economies, with the necessary prerequisites in place to support their active involvement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0B9A3814-2113-1CA4-F4E8-1C5734566B27}"/>
              </a:ext>
            </a:extLst>
          </p:cNvPr>
          <p:cNvSpPr/>
          <p:nvPr/>
        </p:nvSpPr>
        <p:spPr>
          <a:xfrm>
            <a:off x="716437" y="4279769"/>
            <a:ext cx="782425" cy="622169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9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FFAC8-5C6E-3148-86A6-27A0A09B6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Gender Inequalities in a Challenging World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38E427-ADBA-FEA3-15E6-4CC3C20CCA97}"/>
              </a:ext>
            </a:extLst>
          </p:cNvPr>
          <p:cNvSpPr txBox="1"/>
          <p:nvPr/>
        </p:nvSpPr>
        <p:spPr>
          <a:xfrm>
            <a:off x="998058" y="1203530"/>
            <a:ext cx="6094428" cy="863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Boosting Women's Economic Empowerment for Progress in Sustainable Development Goals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54724-19BF-7254-26D5-FD8A6BFC2BF6}"/>
              </a:ext>
            </a:extLst>
          </p:cNvPr>
          <p:cNvSpPr txBox="1"/>
          <p:nvPr/>
        </p:nvSpPr>
        <p:spPr>
          <a:xfrm>
            <a:off x="110274" y="2522977"/>
            <a:ext cx="99759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aftermath of COVID-19, gender inequalities are persisting and even worsening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 inequalities hinder progress in all SDGs, not just SDG 5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Achieving gender equality is crucial for advancing all Sustainable Development Goals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72687AD-6414-79C8-EB8B-8746290D4034}"/>
              </a:ext>
            </a:extLst>
          </p:cNvPr>
          <p:cNvSpPr/>
          <p:nvPr/>
        </p:nvSpPr>
        <p:spPr>
          <a:xfrm>
            <a:off x="603316" y="1254591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9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1796B-C40E-A322-C025-0E9B56A4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4" y="490124"/>
            <a:ext cx="10714736" cy="763445"/>
          </a:xfrm>
        </p:spPr>
        <p:txBody>
          <a:bodyPr/>
          <a:lstStyle/>
          <a:p>
            <a:pPr algn="ctr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Importance of Engaging Women in the Green Transition for Gender Equality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21767-EE47-69A9-CD82-09D48779D613}"/>
              </a:ext>
            </a:extLst>
          </p:cNvPr>
          <p:cNvSpPr txBox="1"/>
          <p:nvPr/>
        </p:nvSpPr>
        <p:spPr>
          <a:xfrm>
            <a:off x="1432873" y="1435685"/>
            <a:ext cx="6094428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Green Transition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42662BED-BCFC-8597-1A4B-14D4646806DC}"/>
              </a:ext>
            </a:extLst>
          </p:cNvPr>
          <p:cNvSpPr/>
          <p:nvPr/>
        </p:nvSpPr>
        <p:spPr>
          <a:xfrm>
            <a:off x="976165" y="1466229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C18AB4-7CF8-912D-813B-426DB6F03329}"/>
              </a:ext>
            </a:extLst>
          </p:cNvPr>
          <p:cNvSpPr txBox="1"/>
          <p:nvPr/>
        </p:nvSpPr>
        <p:spPr>
          <a:xfrm>
            <a:off x="1185420" y="2138539"/>
            <a:ext cx="103734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green transition refers to the shift towards sustainable and environmentally friendly practices in various sectors of the economy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encompasses renewable energy, sustainable transport, circular economy, and sustainable agriculture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8B4680-035E-A961-5F31-2CB74AE1DFC0}"/>
              </a:ext>
            </a:extLst>
          </p:cNvPr>
          <p:cNvSpPr txBox="1"/>
          <p:nvPr/>
        </p:nvSpPr>
        <p:spPr>
          <a:xfrm>
            <a:off x="1261325" y="3751269"/>
            <a:ext cx="8242166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Understanding the key role of women in Green Transition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9C83475-6EA8-AA0E-C147-202290B10669}"/>
              </a:ext>
            </a:extLst>
          </p:cNvPr>
          <p:cNvSpPr/>
          <p:nvPr/>
        </p:nvSpPr>
        <p:spPr>
          <a:xfrm>
            <a:off x="880922" y="3754826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010B26-1436-E186-224D-2310C0D9DC81}"/>
              </a:ext>
            </a:extLst>
          </p:cNvPr>
          <p:cNvSpPr txBox="1"/>
          <p:nvPr/>
        </p:nvSpPr>
        <p:spPr>
          <a:xfrm>
            <a:off x="2011444" y="4892247"/>
            <a:ext cx="54463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transition can capitalize and build on the knowledge and expertise of women as well as their potentialities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A1B6A5-076A-D16D-3656-CA28CEAABA64}"/>
              </a:ext>
            </a:extLst>
          </p:cNvPr>
          <p:cNvSpPr txBox="1"/>
          <p:nvPr/>
        </p:nvSpPr>
        <p:spPr>
          <a:xfrm>
            <a:off x="2011444" y="4387512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green transition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B4A7AA8E-F470-2E5B-2640-5588448F3F50}"/>
              </a:ext>
            </a:extLst>
          </p:cNvPr>
          <p:cNvSpPr/>
          <p:nvPr/>
        </p:nvSpPr>
        <p:spPr>
          <a:xfrm>
            <a:off x="1360045" y="4555397"/>
            <a:ext cx="499621" cy="17631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8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F169EF-84D2-9411-9923-D3BCAD50DA72}"/>
              </a:ext>
            </a:extLst>
          </p:cNvPr>
          <p:cNvSpPr txBox="1"/>
          <p:nvPr/>
        </p:nvSpPr>
        <p:spPr>
          <a:xfrm>
            <a:off x="1682684" y="837529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Boosting Gender Equality</a:t>
            </a:r>
            <a:endParaRPr lang="en-US" sz="2400" dirty="0"/>
          </a:p>
        </p:txBody>
      </p:sp>
      <p:sp>
        <p:nvSpPr>
          <p:cNvPr id="5" name="Arrow: Notched Right 4">
            <a:extLst>
              <a:ext uri="{FF2B5EF4-FFF2-40B4-BE49-F238E27FC236}">
                <a16:creationId xmlns:a16="http://schemas.microsoft.com/office/drawing/2014/main" id="{A2EF9FD0-EBDF-02D8-4297-3E27A8B7CC4D}"/>
              </a:ext>
            </a:extLst>
          </p:cNvPr>
          <p:cNvSpPr/>
          <p:nvPr/>
        </p:nvSpPr>
        <p:spPr>
          <a:xfrm>
            <a:off x="1013381" y="980206"/>
            <a:ext cx="499621" cy="176310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3AF65-66FF-FFA1-C300-6B94BEA48164}"/>
              </a:ext>
            </a:extLst>
          </p:cNvPr>
          <p:cNvSpPr txBox="1"/>
          <p:nvPr/>
        </p:nvSpPr>
        <p:spPr>
          <a:xfrm>
            <a:off x="1682684" y="1441112"/>
            <a:ext cx="60944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participating in sectors such as renewable energy, sustainable agriculture, and green technology, women ensure they are also reaping the benefits of growing economic sectors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 economies are expected to generate job opportunities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Women's active involvement in the green transition challenges traditional gender roles and stereotypes, demonstrating that they are capable of contributing in diverse and non-traditional fields</a:t>
            </a:r>
          </a:p>
        </p:txBody>
      </p:sp>
    </p:spTree>
    <p:extLst>
      <p:ext uri="{BB962C8B-B14F-4D97-AF65-F5344CB8AC3E}">
        <p14:creationId xmlns:p14="http://schemas.microsoft.com/office/powerpoint/2010/main" val="189695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230DFB6-BE8C-4D97-2946-CACF2D54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4" y="509175"/>
            <a:ext cx="10507346" cy="829432"/>
          </a:xfrm>
        </p:spPr>
        <p:txBody>
          <a:bodyPr/>
          <a:lstStyle/>
          <a:p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Prerequisites for Promoting Women's Engagement in the Green Transition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48984-F144-80C2-C78F-A5D1A10584EC}"/>
              </a:ext>
            </a:extLst>
          </p:cNvPr>
          <p:cNvSpPr txBox="1"/>
          <p:nvPr/>
        </p:nvSpPr>
        <p:spPr>
          <a:xfrm>
            <a:off x="1664616" y="1583703"/>
            <a:ext cx="730734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women's engagement in the green transition should not be limited to traditional labor roles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A0F612-46E8-34BF-B8A1-A1936A255C68}"/>
              </a:ext>
            </a:extLst>
          </p:cNvPr>
          <p:cNvSpPr/>
          <p:nvPr/>
        </p:nvSpPr>
        <p:spPr>
          <a:xfrm>
            <a:off x="1379456" y="1093509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C8449-F20C-EC7E-1538-581CCE04DFB1}"/>
              </a:ext>
            </a:extLst>
          </p:cNvPr>
          <p:cNvSpPr txBox="1"/>
          <p:nvPr/>
        </p:nvSpPr>
        <p:spPr>
          <a:xfrm>
            <a:off x="1758486" y="1154229"/>
            <a:ext cx="6094428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Underpinning principle: Ensuring Diverse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73C12-45C8-B6E4-F249-F45819CB9B58}"/>
              </a:ext>
            </a:extLst>
          </p:cNvPr>
          <p:cNvSpPr txBox="1"/>
          <p:nvPr/>
        </p:nvSpPr>
        <p:spPr>
          <a:xfrm>
            <a:off x="1664616" y="2537330"/>
            <a:ext cx="10316852" cy="1166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Prerequisite: Expand opportunities to a broad range of the labor market, avoiding the reinforcement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women's traditional jobs.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D07CDA-24A2-62FE-109E-7F4C9280095E}"/>
              </a:ext>
            </a:extLst>
          </p:cNvPr>
          <p:cNvSpPr/>
          <p:nvPr/>
        </p:nvSpPr>
        <p:spPr>
          <a:xfrm>
            <a:off x="1379456" y="2514321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875F9-5741-6A0D-0D8A-C33FABD76E09}"/>
              </a:ext>
            </a:extLst>
          </p:cNvPr>
          <p:cNvSpPr txBox="1"/>
          <p:nvPr/>
        </p:nvSpPr>
        <p:spPr>
          <a:xfrm>
            <a:off x="1758486" y="3625446"/>
            <a:ext cx="91304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Education: capacity building &amp; involvement in the STEM labor market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Women’s Economic Empowerment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Empowerment and resources including access to finance, networking, and leadership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1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E059-0C6A-B17D-A54A-96FF2976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4" y="509174"/>
            <a:ext cx="8980204" cy="1632777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Education for Women in the Green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363D-EE12-6B38-2028-CA87BCA7F66C}"/>
              </a:ext>
            </a:extLst>
          </p:cNvPr>
          <p:cNvSpPr txBox="1"/>
          <p:nvPr/>
        </p:nvSpPr>
        <p:spPr>
          <a:xfrm>
            <a:off x="1168924" y="1093509"/>
            <a:ext cx="609442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Education as a Factor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A1307-F7E2-F147-524C-8E7CF75C39BB}"/>
              </a:ext>
            </a:extLst>
          </p:cNvPr>
          <p:cNvSpPr txBox="1"/>
          <p:nvPr/>
        </p:nvSpPr>
        <p:spPr>
          <a:xfrm>
            <a:off x="2018520" y="1951672"/>
            <a:ext cx="89802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with lower levels of education are less likely to be engaged in the green transition beyond traditional labor roles like crafts or food preparation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Prerequisite: Emphasize the significance of education for women to participate in diverse roles within the green transition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71988C-C2CC-A359-81B4-B6259C7EA114}"/>
              </a:ext>
            </a:extLst>
          </p:cNvPr>
          <p:cNvSpPr/>
          <p:nvPr/>
        </p:nvSpPr>
        <p:spPr>
          <a:xfrm>
            <a:off x="1379456" y="1093509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7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E059-0C6A-B17D-A54A-96FF2976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3" y="509174"/>
            <a:ext cx="9979445" cy="1632777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Innovation for Inclusive Economies &amp; Green Transition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363D-EE12-6B38-2028-CA87BCA7F66C}"/>
              </a:ext>
            </a:extLst>
          </p:cNvPr>
          <p:cNvSpPr txBox="1"/>
          <p:nvPr/>
        </p:nvSpPr>
        <p:spPr>
          <a:xfrm>
            <a:off x="678731" y="1381791"/>
            <a:ext cx="609442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Importance of Capacity Building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A1307-F7E2-F147-524C-8E7CF75C39BB}"/>
              </a:ext>
            </a:extLst>
          </p:cNvPr>
          <p:cNvSpPr txBox="1"/>
          <p:nvPr/>
        </p:nvSpPr>
        <p:spPr>
          <a:xfrm>
            <a:off x="1168925" y="2274838"/>
            <a:ext cx="83008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the capacities of women and girls in technology and innovation is  essential to achieve a green transition.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Facilitating their access to the post-COVID-19 labor market in tech careers.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71988C-C2CC-A359-81B4-B6259C7EA114}"/>
              </a:ext>
            </a:extLst>
          </p:cNvPr>
          <p:cNvSpPr/>
          <p:nvPr/>
        </p:nvSpPr>
        <p:spPr>
          <a:xfrm>
            <a:off x="883764" y="1367427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5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2E059-0C6A-B17D-A54A-96FF2976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4" y="509174"/>
            <a:ext cx="8980204" cy="1632777"/>
          </a:xfrm>
        </p:spPr>
        <p:txBody>
          <a:bodyPr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Women's Economic Participation in the Arab Region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5363D-EE12-6B38-2028-CA87BCA7F66C}"/>
              </a:ext>
            </a:extLst>
          </p:cNvPr>
          <p:cNvSpPr txBox="1"/>
          <p:nvPr/>
        </p:nvSpPr>
        <p:spPr>
          <a:xfrm>
            <a:off x="1041271" y="1183050"/>
            <a:ext cx="6094428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Key 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9A1307-F7E2-F147-524C-8E7CF75C39BB}"/>
              </a:ext>
            </a:extLst>
          </p:cNvPr>
          <p:cNvSpPr txBox="1"/>
          <p:nvPr/>
        </p:nvSpPr>
        <p:spPr>
          <a:xfrm>
            <a:off x="1146688" y="1859339"/>
            <a:ext cx="797271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Women's economic participation in the Arab region remains a significant obstacle to its advancement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Discrimination embedded in legal frameworks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involvement in care responsibilities: w omen spend 4.7 times more time on unpaid care work than men.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 structures and gendered stereotypes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971988C-C2CC-A359-81B4-B6259C7EA114}"/>
              </a:ext>
            </a:extLst>
          </p:cNvPr>
          <p:cNvSpPr/>
          <p:nvPr/>
        </p:nvSpPr>
        <p:spPr>
          <a:xfrm>
            <a:off x="1379456" y="1093509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35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230DFB6-BE8C-4D97-2946-CACF2D54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34" y="509175"/>
            <a:ext cx="10507346" cy="829432"/>
          </a:xfrm>
        </p:spPr>
        <p:txBody>
          <a:bodyPr/>
          <a:lstStyle/>
          <a:p>
            <a:pPr algn="ctr"/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Empowering Women as Leaders in the Green Transition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448984-F144-80C2-C78F-A5D1A10584EC}"/>
              </a:ext>
            </a:extLst>
          </p:cNvPr>
          <p:cNvSpPr txBox="1"/>
          <p:nvPr/>
        </p:nvSpPr>
        <p:spPr>
          <a:xfrm>
            <a:off x="404602" y="2431792"/>
            <a:ext cx="117443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women with access to professional training in green technologies and practices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access to financial resources and funds to support women in becoming leaders in the green transition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2A0F612-46E8-34BF-B8A1-A1936A255C68}"/>
              </a:ext>
            </a:extLst>
          </p:cNvPr>
          <p:cNvSpPr/>
          <p:nvPr/>
        </p:nvSpPr>
        <p:spPr>
          <a:xfrm>
            <a:off x="1379456" y="1093509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BC8449-F20C-EC7E-1538-581CCE04DFB1}"/>
              </a:ext>
            </a:extLst>
          </p:cNvPr>
          <p:cNvSpPr txBox="1"/>
          <p:nvPr/>
        </p:nvSpPr>
        <p:spPr>
          <a:xfrm>
            <a:off x="1758486" y="1154229"/>
            <a:ext cx="6094428" cy="368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Training and Financial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473C12-45C8-B6E4-F249-F45819CB9B58}"/>
              </a:ext>
            </a:extLst>
          </p:cNvPr>
          <p:cNvSpPr txBox="1"/>
          <p:nvPr/>
        </p:nvSpPr>
        <p:spPr>
          <a:xfrm>
            <a:off x="1832141" y="3416658"/>
            <a:ext cx="10316852" cy="767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Promoting Women's Leadership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ED07CDA-24A2-62FE-109E-7F4C9280095E}"/>
              </a:ext>
            </a:extLst>
          </p:cNvPr>
          <p:cNvSpPr/>
          <p:nvPr/>
        </p:nvSpPr>
        <p:spPr>
          <a:xfrm>
            <a:off x="1379165" y="3297892"/>
            <a:ext cx="285160" cy="49019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9875F9-5741-6A0D-0D8A-C33FABD76E09}"/>
              </a:ext>
            </a:extLst>
          </p:cNvPr>
          <p:cNvSpPr txBox="1"/>
          <p:nvPr/>
        </p:nvSpPr>
        <p:spPr>
          <a:xfrm>
            <a:off x="930584" y="4191941"/>
            <a:ext cx="1105088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should be encouraged to take up leadership roles in driving the green transition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pathways for women to access leadership positions and decision-making roles in environmental and sustainability initiatives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F88209A4-80A4-4157-B0B3-F6A4B44AA8BB}"/>
              </a:ext>
            </a:extLst>
          </p:cNvPr>
          <p:cNvSpPr/>
          <p:nvPr/>
        </p:nvSpPr>
        <p:spPr>
          <a:xfrm>
            <a:off x="5866613" y="4669882"/>
            <a:ext cx="414779" cy="490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357A29C-67BB-A693-059E-5C61310AC922}"/>
              </a:ext>
            </a:extLst>
          </p:cNvPr>
          <p:cNvSpPr/>
          <p:nvPr/>
        </p:nvSpPr>
        <p:spPr>
          <a:xfrm>
            <a:off x="4947500" y="1503707"/>
            <a:ext cx="414779" cy="49019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4EEC2-913B-34D7-5811-244F3E36B638}"/>
              </a:ext>
            </a:extLst>
          </p:cNvPr>
          <p:cNvSpPr txBox="1"/>
          <p:nvPr/>
        </p:nvSpPr>
        <p:spPr>
          <a:xfrm>
            <a:off x="4574357" y="200092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Prerequisites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92683-4B32-5A8B-4AA6-BF646B94268B}"/>
              </a:ext>
            </a:extLst>
          </p:cNvPr>
          <p:cNvSpPr txBox="1"/>
          <p:nvPr/>
        </p:nvSpPr>
        <p:spPr>
          <a:xfrm>
            <a:off x="5362279" y="5103276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53691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FDF3D715AA394A9B15E0E0FAA07E37" ma:contentTypeVersion="18" ma:contentTypeDescription="Crée un document." ma:contentTypeScope="" ma:versionID="fc16ee85817a5d08a4bb0f0f1257963c">
  <xsd:schema xmlns:xsd="http://www.w3.org/2001/XMLSchema" xmlns:xs="http://www.w3.org/2001/XMLSchema" xmlns:p="http://schemas.microsoft.com/office/2006/metadata/properties" xmlns:ns1="http://schemas.microsoft.com/sharepoint/v3" xmlns:ns2="33e07890-6196-4e26-9dd2-53178dae8e48" xmlns:ns3="faa54b14-608b-44ba-8621-4287d9574b27" targetNamespace="http://schemas.microsoft.com/office/2006/metadata/properties" ma:root="true" ma:fieldsID="52a7ec70a86c7563b943f27db1ddafa5" ns1:_="" ns2:_="" ns3:_="">
    <xsd:import namespace="http://schemas.microsoft.com/sharepoint/v3"/>
    <xsd:import namespace="33e07890-6196-4e26-9dd2-53178dae8e48"/>
    <xsd:import namespace="faa54b14-608b-44ba-8621-4287d9574b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07890-6196-4e26-9dd2-53178dae8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54b14-608b-44ba-8621-4287d9574b2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ed4485d-27a1-43c9-92a5-1a259e9757ba}" ma:internalName="TaxCatchAll" ma:showField="CatchAllData" ma:web="faa54b14-608b-44ba-8621-4287d9574b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DEC16D-5067-4C3E-AB56-FA2078F2CC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3e07890-6196-4e26-9dd2-53178dae8e48"/>
    <ds:schemaRef ds:uri="faa54b14-608b-44ba-8621-4287d9574b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F77F6-1F3A-4FCC-90A5-4B2F929E90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650</Words>
  <Application>Microsoft Office PowerPoint</Application>
  <PresentationFormat>Widescreen</PresentationFormat>
  <Paragraphs>79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Thème Office</vt:lpstr>
      <vt:lpstr>Adobe Acrobat Document</vt:lpstr>
      <vt:lpstr>Webinar | Women Leading the Green Transition: Supportive Policies for Addressing Environmental Challenges  5th June | 11h00 CET |Online event</vt:lpstr>
      <vt:lpstr>Gender Inequalities in a Challenging World </vt:lpstr>
      <vt:lpstr>Importance of Engaging Women in the Green Transition for Gender Equality</vt:lpstr>
      <vt:lpstr>PowerPoint Presentation</vt:lpstr>
      <vt:lpstr>Prerequisites for Promoting Women's Engagement in the Green Transition </vt:lpstr>
      <vt:lpstr>Importance of Education for Women in the Green Transition</vt:lpstr>
      <vt:lpstr>Technology and Innovation for Inclusive Economies &amp; Green Transition</vt:lpstr>
      <vt:lpstr>Women's Economic Participation in the Arab Region</vt:lpstr>
      <vt:lpstr>Empowering Women as Leaders in the Green Transition </vt:lpstr>
      <vt:lpstr>Conclusion: Pushing for the agenda of gender equality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marine nyssens</dc:creator>
  <cp:keywords/>
  <dc:description/>
  <cp:lastModifiedBy>Rouba Arja</cp:lastModifiedBy>
  <cp:revision>31</cp:revision>
  <dcterms:created xsi:type="dcterms:W3CDTF">2023-03-12T12:18:19Z</dcterms:created>
  <dcterms:modified xsi:type="dcterms:W3CDTF">2023-06-04T19:04:00Z</dcterms:modified>
  <cp:category/>
</cp:coreProperties>
</file>